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5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6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bdac_9ed90244_S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370228">
            <a:off x="8012987" y="698127"/>
            <a:ext cx="1080790" cy="992758"/>
          </a:xfrm>
          <a:prstGeom prst="rect">
            <a:avLst/>
          </a:prstGeom>
        </p:spPr>
      </p:pic>
      <p:pic>
        <p:nvPicPr>
          <p:cNvPr id="7" name="Рисунок 6" descr="0_9bdac_9ed90244_S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7799324">
            <a:off x="8120051" y="-119829"/>
            <a:ext cx="1080790" cy="992758"/>
          </a:xfrm>
          <a:prstGeom prst="rect">
            <a:avLst/>
          </a:prstGeom>
        </p:spPr>
      </p:pic>
      <p:pic>
        <p:nvPicPr>
          <p:cNvPr id="9" name="Рисунок 8" descr="0_9bdac_9ed90244_S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477020">
            <a:off x="7045075" y="-237269"/>
            <a:ext cx="1080790" cy="992758"/>
          </a:xfrm>
          <a:prstGeom prst="rect">
            <a:avLst/>
          </a:prstGeom>
        </p:spPr>
      </p:pic>
      <p:pic>
        <p:nvPicPr>
          <p:cNvPr id="10" name="Рисунок 9" descr="0_9bdaa_2b3021d0_S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4042607">
            <a:off x="-399320" y="5398078"/>
            <a:ext cx="1904762" cy="1333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5641/23869276.e4/0_9bdad_aede99df_S" TargetMode="External"/><Relationship Id="rId2" Type="http://schemas.openxmlformats.org/officeDocument/2006/relationships/hyperlink" Target="https://img-fotki.yandex.ru/get/5633/23869276.e4/0_9bdaa_2b3021d0_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mg-fotki.yandex.ru/get/4133/23869276.e4/0_9bdac_9ed90244_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55852"/>
            <a:ext cx="7772400" cy="3984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Использование инновационных технологий в образовательной деятельности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речевому развитию детей дошкольного возраста в контексте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ФГОС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b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подготовила старший воспитатель Егорова А.П.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54" name="Подзаголовок 5"/>
          <p:cNvSpPr txBox="1">
            <a:spLocks/>
          </p:cNvSpPr>
          <p:nvPr/>
        </p:nvSpPr>
        <p:spPr bwMode="auto">
          <a:xfrm>
            <a:off x="2195513" y="25003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Технология портфолио</a:t>
            </a:r>
          </a:p>
          <a:p>
            <a:r>
              <a:rPr lang="ru-RU" sz="2000" dirty="0" smtClean="0"/>
              <a:t>Основные</a:t>
            </a:r>
            <a:r>
              <a:rPr lang="ru-RU" sz="2000" i="1" dirty="0" smtClean="0"/>
              <a:t> </a:t>
            </a:r>
            <a:r>
              <a:rPr lang="ru-RU" sz="2000" i="1" dirty="0"/>
              <a:t>разделы </a:t>
            </a:r>
            <a:r>
              <a:rPr lang="ru-RU" sz="2000" dirty="0"/>
              <a:t>портфолио дошкольника могут быть следующие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000" i="1" dirty="0"/>
              <a:t>«Я расту» </a:t>
            </a:r>
            <a:r>
              <a:rPr lang="ru-RU" sz="2000" dirty="0"/>
              <a:t>(антропометрические данные разных возрастных периодов, контуры ладони, ступни); </a:t>
            </a:r>
            <a:endParaRPr lang="ru-RU" sz="2000" dirty="0" smtClean="0"/>
          </a:p>
          <a:p>
            <a:r>
              <a:rPr lang="ru-RU" sz="2000" i="1" dirty="0" smtClean="0"/>
              <a:t>«</a:t>
            </a:r>
            <a:r>
              <a:rPr lang="ru-RU" sz="2000" i="1" dirty="0"/>
              <a:t>Моя семья» </a:t>
            </a:r>
            <a:r>
              <a:rPr lang="ru-RU" sz="2000" dirty="0"/>
              <a:t>(рисунки, записанные со слов ребенка рассказы, фотографии); </a:t>
            </a:r>
            <a:r>
              <a:rPr lang="ru-RU" sz="2000" i="1" dirty="0"/>
              <a:t>«Почитай-ка» </a:t>
            </a:r>
            <a:r>
              <a:rPr lang="ru-RU" sz="2000" dirty="0"/>
              <a:t>(список любимых книг ребенка, рисунки по художественным произведениям); </a:t>
            </a:r>
            <a:endParaRPr lang="ru-RU" sz="2000" dirty="0" smtClean="0"/>
          </a:p>
          <a:p>
            <a:r>
              <a:rPr lang="ru-RU" sz="2000" i="1" dirty="0" smtClean="0"/>
              <a:t>«</a:t>
            </a:r>
            <a:r>
              <a:rPr lang="ru-RU" sz="2000" i="1" dirty="0"/>
              <a:t>Мои фантазии» </a:t>
            </a:r>
            <a:r>
              <a:rPr lang="ru-RU" sz="2000" dirty="0"/>
              <a:t>(выдуманные ребенком рассказы, сказки, небылицы, загадки, образцы словотворчества, рисунки и творческие работы); </a:t>
            </a:r>
            <a:endParaRPr lang="ru-RU" sz="2000" dirty="0" smtClean="0"/>
          </a:p>
          <a:p>
            <a:r>
              <a:rPr lang="ru-RU" sz="2000" i="1" dirty="0" smtClean="0"/>
              <a:t>«</a:t>
            </a:r>
            <a:r>
              <a:rPr lang="ru-RU" sz="2000" i="1" dirty="0"/>
              <a:t>Расскажу я вам стихи» </a:t>
            </a:r>
            <a:r>
              <a:rPr lang="ru-RU" sz="2000" dirty="0"/>
              <a:t>– раздел, в котором записываются названия выученных ребенком стихотворений</a:t>
            </a:r>
            <a:r>
              <a:rPr lang="ru-RU" sz="2000" dirty="0" smtClean="0"/>
              <a:t>;</a:t>
            </a:r>
          </a:p>
          <a:p>
            <a:r>
              <a:rPr lang="ru-RU" sz="2000" i="1" dirty="0" smtClean="0"/>
              <a:t> </a:t>
            </a:r>
            <a:r>
              <a:rPr lang="ru-RU" sz="2000" i="1" dirty="0"/>
              <a:t>«Грани таланта» </a:t>
            </a:r>
            <a:r>
              <a:rPr lang="ru-RU" sz="2000" dirty="0"/>
              <a:t>(особые таланты и склонности ребенка в одной или двух областях); </a:t>
            </a:r>
            <a:endParaRPr lang="ru-RU" sz="2000" dirty="0" smtClean="0"/>
          </a:p>
          <a:p>
            <a:r>
              <a:rPr lang="ru-RU" sz="2000" i="1" dirty="0" smtClean="0"/>
              <a:t>«</a:t>
            </a:r>
            <a:r>
              <a:rPr lang="ru-RU" sz="2000" i="1" dirty="0"/>
              <a:t>Умелые ручки» </a:t>
            </a:r>
            <a:r>
              <a:rPr lang="ru-RU" sz="2000" dirty="0"/>
              <a:t>(поделки, аппликации, оригами, фотографии объемных работ); </a:t>
            </a:r>
            <a:r>
              <a:rPr lang="ru-RU" sz="2000" i="1" dirty="0"/>
              <a:t>«Награда для героя» </a:t>
            </a:r>
            <a:r>
              <a:rPr lang="ru-RU" sz="2000" dirty="0"/>
              <a:t>(дипломы, грамоты, сертификаты ребенка в различных конкурсах, олимпиадах, фестивалях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i="1" dirty="0"/>
              <a:t>«Вдохновение зимы (весны, лета, осени)» </a:t>
            </a:r>
            <a:r>
              <a:rPr lang="ru-RU" sz="2000" dirty="0"/>
              <a:t>(в разделе размещаются детские работы (рисунки, сказки, стихи, фотографии с утренников, записи детских стихотворений и др.); </a:t>
            </a:r>
            <a:endParaRPr lang="ru-RU" sz="2000" dirty="0" smtClean="0"/>
          </a:p>
          <a:p>
            <a:r>
              <a:rPr lang="ru-RU" sz="2000" i="1" dirty="0" smtClean="0"/>
              <a:t>«</a:t>
            </a:r>
            <a:r>
              <a:rPr lang="ru-RU" sz="2000" i="1" dirty="0"/>
              <a:t>Скоро в школу» </a:t>
            </a:r>
            <a:r>
              <a:rPr lang="ru-RU" sz="2000" dirty="0"/>
              <a:t>(фото школы, рисунки на школьную тему, буквы, которые</a:t>
            </a:r>
          </a:p>
          <a:p>
            <a:r>
              <a:rPr lang="ru-RU" sz="2000" dirty="0"/>
              <a:t>он запомнил, рекомендации для родителей, критерии готовности к школе). </a:t>
            </a:r>
          </a:p>
        </p:txBody>
      </p:sp>
    </p:spTree>
    <p:extLst>
      <p:ext uri="{BB962C8B-B14F-4D97-AF65-F5344CB8AC3E}">
        <p14:creationId xmlns:p14="http://schemas.microsoft.com/office/powerpoint/2010/main" val="999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Технология исследовательской деятельности, коллекционирование</a:t>
            </a:r>
          </a:p>
          <a:p>
            <a:r>
              <a:rPr lang="ru-RU" sz="2400" dirty="0"/>
              <a:t>Познавательная активность реализуется детьми в наблюдениях, сенсорном обследовании, опытах, экспериментировании, эвристическом обсуждении, развивающих играх и т.д. Ребенок может рассуждать, спорить, опровергать, доказывать свою точку зрения в активной познавательной деятельности.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этой целью педагог </a:t>
            </a:r>
            <a:endParaRPr lang="ru-RU" sz="2400" dirty="0" smtClean="0"/>
          </a:p>
          <a:p>
            <a:r>
              <a:rPr lang="ru-RU" sz="2400" dirty="0" smtClean="0"/>
              <a:t>может </a:t>
            </a:r>
            <a:r>
              <a:rPr lang="ru-RU" sz="2400" dirty="0"/>
              <a:t>использовать </a:t>
            </a:r>
            <a:endParaRPr lang="ru-RU" sz="2400" dirty="0" smtClean="0"/>
          </a:p>
          <a:p>
            <a:r>
              <a:rPr lang="ru-RU" sz="2400" dirty="0" smtClean="0"/>
              <a:t>разнообразные бытовые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проблемные ситуации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содержащие </a:t>
            </a:r>
            <a:endParaRPr lang="ru-RU" sz="2400" dirty="0" smtClean="0"/>
          </a:p>
          <a:p>
            <a:r>
              <a:rPr lang="ru-RU" sz="2400" dirty="0" smtClean="0"/>
              <a:t>познавательные </a:t>
            </a:r>
            <a:r>
              <a:rPr lang="ru-RU" sz="2400" dirty="0"/>
              <a:t>задачи, </a:t>
            </a:r>
            <a:endParaRPr lang="ru-RU" sz="2400" dirty="0" smtClean="0"/>
          </a:p>
          <a:p>
            <a:r>
              <a:rPr lang="ru-RU" sz="2400" dirty="0" smtClean="0"/>
              <a:t>заимствовать </a:t>
            </a:r>
            <a:r>
              <a:rPr lang="ru-RU" sz="2400" dirty="0"/>
              <a:t>их из </a:t>
            </a:r>
            <a:endParaRPr lang="ru-RU" sz="2400" dirty="0" smtClean="0"/>
          </a:p>
          <a:p>
            <a:r>
              <a:rPr lang="ru-RU" sz="2400" dirty="0" smtClean="0"/>
              <a:t>художественной научной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литературы, из явлений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процессов окружающего природного мира.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56" y="2852936"/>
            <a:ext cx="4878209" cy="32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35" y="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	исследовательской деятельности можно отнести не только наблюдения и опыты в природе, но и работу с временной лентой </a:t>
            </a:r>
            <a:endParaRPr lang="ru-RU" sz="2400" dirty="0" smtClean="0"/>
          </a:p>
          <a:p>
            <a:r>
              <a:rPr lang="ru-RU" sz="2400" dirty="0" smtClean="0"/>
              <a:t>Темы</a:t>
            </a:r>
            <a:r>
              <a:rPr lang="ru-RU" sz="2400" dirty="0"/>
              <a:t>: «История развития почты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«Появление ручки», «Жизнь шляпы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«путешествия» по карте </a:t>
            </a:r>
            <a:r>
              <a:rPr lang="ru-RU" sz="2400" dirty="0" smtClean="0"/>
              <a:t>«</a:t>
            </a:r>
            <a:r>
              <a:rPr lang="ru-RU" sz="2400" dirty="0"/>
              <a:t>Где </a:t>
            </a:r>
            <a:r>
              <a:rPr lang="ru-RU" sz="2400" dirty="0" smtClean="0"/>
              <a:t>находятся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«теплые края</a:t>
            </a:r>
            <a:r>
              <a:rPr lang="ru-RU" sz="2400" dirty="0" smtClean="0"/>
              <a:t>»?»,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«Путешествие к бабушке в деревню</a:t>
            </a:r>
            <a:r>
              <a:rPr lang="ru-RU" sz="2400" dirty="0" smtClean="0"/>
              <a:t>», </a:t>
            </a:r>
          </a:p>
          <a:p>
            <a:r>
              <a:rPr lang="ru-RU" sz="2400" dirty="0" smtClean="0"/>
              <a:t>а </a:t>
            </a:r>
            <a:r>
              <a:rPr lang="ru-RU" sz="2400" dirty="0"/>
              <a:t>также </a:t>
            </a:r>
            <a:r>
              <a:rPr lang="ru-RU" sz="2400" b="1" dirty="0"/>
              <a:t>коллекционирование</a:t>
            </a:r>
            <a:r>
              <a:rPr lang="ru-RU" sz="2400" dirty="0"/>
              <a:t> (коллекция пуговиц, марок и т.д.) – сбор предметов, объединенных тематикой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91" t="2642" r="3443" b="6504"/>
          <a:stretch/>
        </p:blipFill>
        <p:spPr>
          <a:xfrm>
            <a:off x="4999786" y="3807814"/>
            <a:ext cx="3822575" cy="2752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572" t="3629" r="27705" b="7432"/>
          <a:stretch/>
        </p:blipFill>
        <p:spPr>
          <a:xfrm>
            <a:off x="5810944" y="692696"/>
            <a:ext cx="3011417" cy="238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041" t="8240" r="2481" b="9681"/>
          <a:stretch/>
        </p:blipFill>
        <p:spPr>
          <a:xfrm>
            <a:off x="515277" y="3866578"/>
            <a:ext cx="3903240" cy="27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Мнемотехника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/>
          </a:p>
          <a:p>
            <a:endParaRPr lang="ru-RU" sz="2400" b="1" dirty="0" smtClean="0"/>
          </a:p>
          <a:p>
            <a:r>
              <a:rPr lang="ru-RU" sz="2400" b="1" dirty="0" smtClean="0"/>
              <a:t>                                                                                   Моделирование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6" t="13250" r="2750" b="1701"/>
          <a:stretch/>
        </p:blipFill>
        <p:spPr>
          <a:xfrm>
            <a:off x="179512" y="548680"/>
            <a:ext cx="4550727" cy="3021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39" y="3570065"/>
            <a:ext cx="4076010" cy="30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69" y="113389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LEGO-технология</a:t>
            </a:r>
            <a:endParaRPr lang="ru-RU" sz="2400" dirty="0"/>
          </a:p>
          <a:p>
            <a:r>
              <a:rPr lang="ru-RU" sz="2400" dirty="0" smtClean="0"/>
              <a:t>Применение </a:t>
            </a:r>
            <a:r>
              <a:rPr lang="ru-RU" sz="2400" dirty="0"/>
              <a:t>LEGO-технологий, ориентированных на развитие мелкой моторики, являются незаменимыми в речевом развитии дошкольников.</a:t>
            </a:r>
          </a:p>
          <a:p>
            <a:r>
              <a:rPr lang="ru-RU" sz="2400" dirty="0" smtClean="0"/>
              <a:t>    В</a:t>
            </a:r>
            <a:r>
              <a:rPr lang="ru-RU" sz="2400" dirty="0"/>
              <a:t>	процессе НОД по развитию речи, художественной литературе отрабатываются грамматические конструкции. </a:t>
            </a:r>
            <a:endParaRPr lang="ru-RU" sz="2400" dirty="0" smtClean="0"/>
          </a:p>
          <a:p>
            <a:r>
              <a:rPr lang="ru-RU" sz="2400" dirty="0" smtClean="0"/>
              <a:t>    При </a:t>
            </a:r>
            <a:r>
              <a:rPr lang="ru-RU" sz="2400" dirty="0"/>
              <a:t>составлении пересказов очень большую помощь детям оказывают модели-иллюстрации к литературному произведению, созданные самими детьми</a:t>
            </a:r>
            <a:r>
              <a:rPr lang="ru-RU" sz="2400" dirty="0" smtClean="0"/>
              <a:t>.  </a:t>
            </a:r>
            <a:r>
              <a:rPr lang="ru-RU" sz="2400" dirty="0"/>
              <a:t>Пересказ не по сюжетной картинке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а по объемному </a:t>
            </a:r>
            <a:r>
              <a:rPr lang="ru-RU" sz="2400" dirty="0" smtClean="0"/>
              <a:t>изображению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декораций из конструктора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помогают ребенку </a:t>
            </a:r>
            <a:r>
              <a:rPr lang="ru-RU" sz="2400" dirty="0" smtClean="0"/>
              <a:t>лучше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осознать сюжет, что делает </a:t>
            </a:r>
            <a:endParaRPr lang="ru-RU" sz="2400" dirty="0" smtClean="0"/>
          </a:p>
          <a:p>
            <a:r>
              <a:rPr lang="ru-RU" sz="2400" dirty="0" smtClean="0"/>
              <a:t>пересказ </a:t>
            </a:r>
            <a:r>
              <a:rPr lang="ru-RU" sz="2400" dirty="0"/>
              <a:t>более развернутым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логичным.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49" y="3427551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Информационно – коммуникационные технологии</a:t>
            </a:r>
          </a:p>
          <a:p>
            <a:r>
              <a:rPr lang="ru-RU" sz="2400" dirty="0"/>
              <a:t>Компьютерные игровые комплексы (КИК) – одна из современных форм работы, в которой взаимоотношения взрослого и ребенка выстраиваются посредством технических видов коммуникации, позволяющих не только общаться в равных условиях, но и систематизировать знания, закреплять умения, свободно их использовать в самостоятельной жизнедеятельности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ru-RU" sz="2400" dirty="0" smtClean="0"/>
              <a:t>Сайт «Российский учебник»</a:t>
            </a:r>
            <a:r>
              <a:rPr lang="en-US" sz="2400" dirty="0"/>
              <a:t> 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rosuchebnik.ru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Лекта</a:t>
            </a:r>
            <a:r>
              <a:rPr lang="ru-RU" sz="2400" dirty="0" smtClean="0"/>
              <a:t>  код активации 5 </a:t>
            </a:r>
            <a:r>
              <a:rPr lang="en-US" sz="2400" dirty="0" smtClean="0"/>
              <a:t>books</a:t>
            </a:r>
            <a:endParaRPr lang="ru-RU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Технология проблемного обучения</a:t>
            </a:r>
          </a:p>
          <a:p>
            <a:r>
              <a:rPr lang="ru-RU" sz="2400" dirty="0"/>
              <a:t>Это организация образовательной деятельности, которая предполагает создание под руководством воспитателя проблемных ситуаций и активную самостоятельную деятельность воспитанников, в результате чего и происходит речевое развитие. </a:t>
            </a:r>
            <a:endParaRPr lang="ru-RU" sz="2400" dirty="0" smtClean="0"/>
          </a:p>
          <a:p>
            <a:r>
              <a:rPr lang="ru-RU" sz="2400" dirty="0" smtClean="0"/>
              <a:t>Воспитатель </a:t>
            </a:r>
            <a:r>
              <a:rPr lang="ru-RU" sz="2400" dirty="0"/>
              <a:t>не дает готовые знания детям, а выводит их на получение знаний. </a:t>
            </a:r>
            <a:endParaRPr lang="ru-RU" sz="2400" dirty="0" smtClean="0"/>
          </a:p>
          <a:p>
            <a:r>
              <a:rPr lang="ru-RU" sz="2400" dirty="0" smtClean="0"/>
              <a:t>Проблемными </a:t>
            </a:r>
            <a:r>
              <a:rPr lang="ru-RU" sz="2400" dirty="0"/>
              <a:t>вопросами начинающимися вопросительными наречиями </a:t>
            </a:r>
            <a:endParaRPr lang="ru-RU" sz="2400" dirty="0" smtClean="0"/>
          </a:p>
          <a:p>
            <a:endParaRPr lang="ru-RU" sz="2400" b="1" dirty="0"/>
          </a:p>
          <a:p>
            <a:r>
              <a:rPr lang="ru-RU" sz="2400" b="1" dirty="0" smtClean="0"/>
              <a:t>                            почему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                             зачем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                      Ты </a:t>
            </a:r>
            <a:r>
              <a:rPr lang="ru-RU" sz="2400" b="1" dirty="0"/>
              <a:t>как думаешь?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789040"/>
            <a:ext cx="4283968" cy="29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Технология </a:t>
            </a:r>
            <a:r>
              <a:rPr lang="ru-RU" sz="2400" b="1" dirty="0"/>
              <a:t>обучения детей составлению сравнений.</a:t>
            </a:r>
          </a:p>
          <a:p>
            <a:r>
              <a:rPr lang="ru-RU" sz="2400" dirty="0" smtClean="0"/>
              <a:t>развивает </a:t>
            </a:r>
            <a:r>
              <a:rPr lang="ru-RU" sz="2400" dirty="0"/>
              <a:t>у дошкольников наблюдательность, любознательность, умение сопоставлять признаки предметов, обогащает речь, способствует мотивации развития речевой и мыслительной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023" t="24013" r="15924" b="9745"/>
          <a:stretch/>
        </p:blipFill>
        <p:spPr>
          <a:xfrm>
            <a:off x="1059332" y="2271648"/>
            <a:ext cx="713283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Технология </a:t>
            </a:r>
            <a:r>
              <a:rPr lang="ru-RU" sz="2000" b="1" dirty="0"/>
              <a:t>обучения детей составлению метафор.</a:t>
            </a:r>
          </a:p>
          <a:p>
            <a:endParaRPr lang="ru-RU" sz="2000" dirty="0"/>
          </a:p>
          <a:p>
            <a:r>
              <a:rPr lang="ru-RU" sz="2000" b="1" i="1" dirty="0"/>
              <a:t>Метафора</a:t>
            </a:r>
            <a:r>
              <a:rPr lang="ru-RU" sz="2000" dirty="0"/>
              <a:t> – это перенесение свойств одного предмета (явления) на другой на основании признака, общего для обоих сопоставляемых объектов.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обязательно называть детям термин «метафора». Скорее всего, для детей это будут загадочные фразы Королевы Красивой Речи.</a:t>
            </a:r>
          </a:p>
          <a:p>
            <a:endParaRPr lang="ru-RU" sz="2000" dirty="0"/>
          </a:p>
          <a:p>
            <a:r>
              <a:rPr lang="ru-RU" sz="2000" dirty="0"/>
              <a:t>Прием простого алгоритма составления метафоры.</a:t>
            </a:r>
          </a:p>
          <a:p>
            <a:r>
              <a:rPr lang="ru-RU" sz="2000" dirty="0" smtClean="0"/>
              <a:t>1. Берется </a:t>
            </a:r>
            <a:r>
              <a:rPr lang="ru-RU" sz="2000" dirty="0"/>
              <a:t>объект 1 (радуга). Про него и будет составлена метафора.</a:t>
            </a:r>
          </a:p>
          <a:p>
            <a:r>
              <a:rPr lang="ru-RU" sz="2000" dirty="0" smtClean="0"/>
              <a:t>2. У </a:t>
            </a:r>
            <a:r>
              <a:rPr lang="ru-RU" sz="2000" dirty="0"/>
              <a:t>него выявляется специфическое свойство (разноцветная).</a:t>
            </a:r>
          </a:p>
          <a:p>
            <a:r>
              <a:rPr lang="ru-RU" sz="2000" dirty="0" smtClean="0"/>
              <a:t>3. Выбирается </a:t>
            </a:r>
            <a:r>
              <a:rPr lang="ru-RU" sz="2000" dirty="0"/>
              <a:t>объект 2 с таким же свойством (цветочная поляна).</a:t>
            </a:r>
          </a:p>
          <a:p>
            <a:r>
              <a:rPr lang="ru-RU" sz="2000" dirty="0" smtClean="0"/>
              <a:t>4. Определяется </a:t>
            </a:r>
            <a:r>
              <a:rPr lang="ru-RU" sz="2000" dirty="0"/>
              <a:t>место расположения объекта 1 (небо после дождя).</a:t>
            </a:r>
          </a:p>
          <a:p>
            <a:r>
              <a:rPr lang="ru-RU" sz="2000" dirty="0" smtClean="0"/>
              <a:t>5. Для </a:t>
            </a:r>
            <a:r>
              <a:rPr lang="ru-RU" sz="2000" dirty="0"/>
              <a:t>метафорической фразы необходимо взять объект 2 и указать место расположения объекта 1 (Цветочная поляна - небо после дождя).</a:t>
            </a:r>
          </a:p>
          <a:p>
            <a:r>
              <a:rPr lang="ru-RU" sz="2000" dirty="0" smtClean="0"/>
              <a:t>6. Составить </a:t>
            </a:r>
            <a:r>
              <a:rPr lang="ru-RU" sz="2000" dirty="0"/>
              <a:t>предложение с этими словами (цветочная небесная поляна ярко засияла после дождя).</a:t>
            </a:r>
          </a:p>
        </p:txBody>
      </p:sp>
    </p:spTree>
    <p:extLst>
      <p:ext uri="{BB962C8B-B14F-4D97-AF65-F5344CB8AC3E}">
        <p14:creationId xmlns:p14="http://schemas.microsoft.com/office/powerpoint/2010/main" val="1251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88" t="6951" r="25588" b="12201"/>
          <a:stretch/>
        </p:blipFill>
        <p:spPr>
          <a:xfrm>
            <a:off x="235038" y="764704"/>
            <a:ext cx="6155281" cy="5511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7325" t="61550" r="5113" b="3801"/>
          <a:stretch/>
        </p:blipFill>
        <p:spPr>
          <a:xfrm>
            <a:off x="6366961" y="3680003"/>
            <a:ext cx="2753148" cy="25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Инновация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— </a:t>
            </a:r>
            <a:r>
              <a:rPr lang="ru-RU" sz="2400" dirty="0"/>
              <a:t>это результат инвестирования интеллектуального решения в разработку и получение нового знания, ранее не применявшейся идеи по обновлению сфер жизни людей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endParaRPr lang="ru-RU" sz="2400" dirty="0"/>
          </a:p>
          <a:p>
            <a:pPr algn="ctr"/>
            <a:r>
              <a:rPr lang="ru-RU" sz="2400" b="1" dirty="0"/>
              <a:t>Инновационные технологии </a:t>
            </a:r>
            <a:endParaRPr lang="ru-RU" sz="2400" b="1" dirty="0" smtClean="0"/>
          </a:p>
          <a:p>
            <a:pPr algn="ctr"/>
            <a:r>
              <a:rPr lang="ru-RU" sz="2400" dirty="0" smtClean="0"/>
              <a:t>– </a:t>
            </a:r>
            <a:r>
              <a:rPr lang="ru-RU" sz="2400" dirty="0"/>
              <a:t>это система методов, способов, приёмов обучения, воспитательных средств, направленных на достижение позитивного результата за счёт динамичных изменений в личностном развитии ребёнка в современных социокультурных условиях.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Технология </a:t>
            </a:r>
            <a:r>
              <a:rPr lang="ru-RU" sz="2400" b="1" dirty="0" err="1"/>
              <a:t>синквейна</a:t>
            </a:r>
            <a:endParaRPr lang="ru-RU" sz="2400" b="1" dirty="0"/>
          </a:p>
          <a:p>
            <a:r>
              <a:rPr lang="ru-RU" sz="2400" dirty="0" err="1"/>
              <a:t>Синквейн</a:t>
            </a:r>
            <a:r>
              <a:rPr lang="ru-RU" sz="2400" dirty="0"/>
              <a:t> – стихотворение без рифмы из пяти строк. </a:t>
            </a:r>
            <a:endParaRPr lang="ru-RU" sz="2400" dirty="0" smtClean="0"/>
          </a:p>
          <a:p>
            <a:r>
              <a:rPr lang="ru-RU" sz="2400" dirty="0" smtClean="0"/>
              <a:t>Правила </a:t>
            </a:r>
            <a:r>
              <a:rPr lang="ru-RU" sz="2400" dirty="0"/>
              <a:t>составления </a:t>
            </a:r>
            <a:r>
              <a:rPr lang="ru-RU" sz="2400" dirty="0" err="1"/>
              <a:t>синквейна</a:t>
            </a:r>
            <a:r>
              <a:rPr lang="ru-RU" sz="2400" dirty="0"/>
              <a:t>:</a:t>
            </a:r>
          </a:p>
          <a:p>
            <a:r>
              <a:rPr lang="ru-RU" sz="2400" dirty="0" smtClean="0"/>
              <a:t>• правая </a:t>
            </a:r>
            <a:r>
              <a:rPr lang="ru-RU" sz="2400" dirty="0"/>
              <a:t>строка – одно слово, обычно существительное, отражающее главную идею;</a:t>
            </a:r>
          </a:p>
          <a:p>
            <a:r>
              <a:rPr lang="ru-RU" sz="2400" dirty="0" smtClean="0"/>
              <a:t>• вторая </a:t>
            </a:r>
            <a:r>
              <a:rPr lang="ru-RU" sz="2400" dirty="0"/>
              <a:t>строка – два слова, прилагательные, описывающие основную мысль;</a:t>
            </a:r>
          </a:p>
          <a:p>
            <a:r>
              <a:rPr lang="ru-RU" sz="2400" dirty="0" smtClean="0"/>
              <a:t>• третья </a:t>
            </a:r>
            <a:r>
              <a:rPr lang="ru-RU" sz="2400" dirty="0"/>
              <a:t>строка – три слова, глаголы, описывающие действия в рамках темы;</a:t>
            </a:r>
          </a:p>
          <a:p>
            <a:r>
              <a:rPr lang="ru-RU" sz="2400" dirty="0" smtClean="0"/>
              <a:t>• четвертая </a:t>
            </a:r>
            <a:r>
              <a:rPr lang="ru-RU" sz="2400" dirty="0"/>
              <a:t>строка - фраза из нескольких слов, показывающая отношение к теме;</a:t>
            </a:r>
          </a:p>
          <a:p>
            <a:r>
              <a:rPr lang="ru-RU" sz="2400" dirty="0" smtClean="0"/>
              <a:t>• пятая </a:t>
            </a:r>
            <a:r>
              <a:rPr lang="ru-RU" sz="2400" dirty="0"/>
              <a:t>строка – слова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связанные с первым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отражающие </a:t>
            </a:r>
            <a:endParaRPr lang="ru-RU" sz="2400" dirty="0" smtClean="0"/>
          </a:p>
          <a:p>
            <a:r>
              <a:rPr lang="ru-RU" sz="2400" dirty="0" smtClean="0"/>
              <a:t>сущность </a:t>
            </a:r>
            <a:r>
              <a:rPr lang="ru-RU" sz="2400" dirty="0"/>
              <a:t>темы.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132" t="26375" r="11050" b="31100"/>
          <a:stretch/>
        </p:blipFill>
        <p:spPr>
          <a:xfrm>
            <a:off x="3691656" y="4077072"/>
            <a:ext cx="5434167" cy="24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288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Эмоциональное общение родителей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ребёнком с момента рождения. </a:t>
            </a:r>
            <a:endParaRPr lang="ru-RU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Общение ребёнка с другими детьми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Речь взрослого – образец для подражания. </a:t>
            </a:r>
            <a:endParaRPr lang="ru-RU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Развитие мелкой моторики рук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Чтение детской художественной литературы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Игры с ребёнком взрослых и друзей.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7704856" cy="474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развитию речи детей дошкольного возраста.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расширение и активизация словарного запаса;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связной речи;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образования и употребления грамматических форм;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звуковой культуры речи; развитие образной речи)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776864" cy="443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 завершения дошкольного образования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602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приемы развития речи.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1.Чтение и рассказывание художественных произведений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2.Заучивание наизусть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Пересказ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Беседа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5.Рассказывание по картинке, об игрушке, из опыта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Творческое рассказывание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Приемы: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1.Вопрос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Повторение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Объяснение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4.Речевой образец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776864" cy="546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8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развития речи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1.Наблюдения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2.Экскурсии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3.Осмотры помещения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Рассматривание натуральных предметов.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5.Рассматривание игрушек, картин, фотографий,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6.Моделирование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показ картинки, игрушки, движения или действия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показ положения органов артикуляции при произнесении звуков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1306" y="1268760"/>
            <a:ext cx="7848872" cy="422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Седня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 хорошо работали»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Ничо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надо трогать»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будем заниматься»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Ляжь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правый бок»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«Вот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меня картинки»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«Ложи сюда одежду»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474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вее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звон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дства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флюорогр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фия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щав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жалюз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магаз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н,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балов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алфав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68760"/>
            <a:ext cx="6858000" cy="474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нт,  килом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тр, стол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р, дрем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г,  сверл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т,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нты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кулинар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я, сл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вовый, петл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рем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проснулась утром рано и стала собираться на работу. Сначала платье стала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надевать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куртку стала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надевать,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шапку стала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надевать.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потом стала сына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одевать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можно надевать на себя?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одевать? (кого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ребенка, брата, куклу).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363272" cy="2506290"/>
          </a:xfrm>
        </p:spPr>
        <p:txBody>
          <a:bodyPr>
            <a:normAutofit fontScale="90000"/>
          </a:bodyPr>
          <a:lstStyle/>
          <a:p>
            <a:pPr marL="514350" indent="-514350" algn="l" hangingPunct="0">
              <a:buFont typeface="Wingdings" panose="05000000000000000000" pitchFamily="2" charset="2"/>
              <a:buChar char="v"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/>
              <a:t>П</a:t>
            </a:r>
            <a:r>
              <a:rPr lang="ru-RU" sz="3600" b="1" dirty="0" smtClean="0"/>
              <a:t>ричины</a:t>
            </a:r>
            <a:r>
              <a:rPr lang="ru-RU" sz="3600" dirty="0" smtClean="0"/>
              <a:t> </a:t>
            </a:r>
            <a:r>
              <a:rPr lang="ru-RU" sz="3600" dirty="0"/>
              <a:t>появления инноваций в дошкольном образовании: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1. научные </a:t>
            </a:r>
            <a:r>
              <a:rPr lang="ru-RU" sz="3600" dirty="0"/>
              <a:t>исследования; </a:t>
            </a:r>
            <a:br>
              <a:rPr lang="ru-RU" sz="3600" dirty="0"/>
            </a:br>
            <a:r>
              <a:rPr lang="ru-RU" sz="3600" dirty="0" smtClean="0"/>
              <a:t>2. социокультурная </a:t>
            </a:r>
            <a:r>
              <a:rPr lang="ru-RU" sz="3600" dirty="0"/>
              <a:t>среда – потребность дошкольных образовательных учреждений в новых педагогических системах; </a:t>
            </a:r>
            <a:br>
              <a:rPr lang="ru-RU" sz="3600" dirty="0"/>
            </a:br>
            <a:r>
              <a:rPr lang="ru-RU" sz="3600" dirty="0"/>
              <a:t>3</a:t>
            </a:r>
            <a:r>
              <a:rPr lang="ru-RU" sz="3600" dirty="0" smtClean="0"/>
              <a:t>. творческая </a:t>
            </a:r>
            <a:r>
              <a:rPr lang="ru-RU" sz="3600" dirty="0"/>
              <a:t>вариативность педагогов; </a:t>
            </a:r>
            <a:br>
              <a:rPr lang="ru-RU" sz="3600" dirty="0"/>
            </a:br>
            <a:r>
              <a:rPr lang="ru-RU" sz="3600" dirty="0"/>
              <a:t>4</a:t>
            </a:r>
            <a:r>
              <a:rPr lang="ru-RU" sz="3600" dirty="0" smtClean="0"/>
              <a:t>. заинтересованность </a:t>
            </a:r>
            <a:r>
              <a:rPr lang="ru-RU" sz="3600" dirty="0"/>
              <a:t>родителей в достижении положительной динамики в развитии детей.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92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здания попасть было невозможно.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Позади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ехала машина с грузом.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сделали работу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ее никто не оценил.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садятся девочки, а потом мальчики.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 прибежал Сережа, а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прибежал Саша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2474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з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первый раз.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пришлось покрасить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снова.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Длиннее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коса у Вари.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было поровну, делим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0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По лестнице идем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 за другом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71600" y="3857628"/>
            <a:ext cx="7772400" cy="157163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Источники: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  <a:hlinkClick r:id="rId2"/>
              </a:rPr>
              <a:t>https://img-fotki.yandex.ru/get/5633/23869276.e4/0_9bdaa_2b3021d0_S</a:t>
            </a:r>
            <a:endParaRPr lang="ru-RU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  <a:hlinkClick r:id="rId3"/>
              </a:rPr>
              <a:t>https://img-fotki.yandex.ru/get/5641/23869276.e4/0_9bdad_aede99df_S</a:t>
            </a:r>
            <a:endParaRPr lang="ru-RU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  <a:hlinkClick r:id="rId4"/>
              </a:rPr>
              <a:t>https://img-fotki.yandex.ru/get/4133/23869276.e4/0_9bdac_9ed90244_S</a:t>
            </a:r>
            <a:endParaRPr lang="ru-RU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Требования</a:t>
            </a:r>
            <a:r>
              <a:rPr lang="ru-RU" sz="2400" b="1" dirty="0"/>
              <a:t>:</a:t>
            </a:r>
          </a:p>
          <a:p>
            <a:r>
              <a:rPr lang="ru-RU" sz="2400" dirty="0" smtClean="0"/>
              <a:t>• ориентация </a:t>
            </a:r>
            <a:r>
              <a:rPr lang="ru-RU" sz="2400" dirty="0"/>
              <a:t>технологии не на обучение, а на развитие коммуникативных умений детей, воспитание культуры общения и речи;</a:t>
            </a:r>
          </a:p>
          <a:p>
            <a:r>
              <a:rPr lang="ru-RU" sz="2400" dirty="0" smtClean="0"/>
              <a:t>• содержание </a:t>
            </a:r>
            <a:r>
              <a:rPr lang="ru-RU" sz="2400" dirty="0"/>
              <a:t>технологии сориентировано на становление позиции субъекта в общении и речевой деятельности;</a:t>
            </a:r>
          </a:p>
          <a:p>
            <a:r>
              <a:rPr lang="ru-RU" sz="2400" dirty="0" smtClean="0"/>
              <a:t>• технология </a:t>
            </a:r>
            <a:r>
              <a:rPr lang="ru-RU" sz="2400" dirty="0"/>
              <a:t>должна носить </a:t>
            </a:r>
            <a:r>
              <a:rPr lang="ru-RU" sz="2400" dirty="0" err="1"/>
              <a:t>здоровьесберегающий</a:t>
            </a:r>
            <a:r>
              <a:rPr lang="ru-RU" sz="2400" dirty="0"/>
              <a:t> характер;</a:t>
            </a:r>
          </a:p>
          <a:p>
            <a:r>
              <a:rPr lang="ru-RU" sz="2400" dirty="0" smtClean="0"/>
              <a:t>• основу </a:t>
            </a:r>
            <a:r>
              <a:rPr lang="ru-RU" sz="2400" dirty="0"/>
              <a:t>технологии составляет личностно-ориентированное взаимодействие с ребенком;</a:t>
            </a:r>
          </a:p>
          <a:p>
            <a:r>
              <a:rPr lang="ru-RU" sz="2400" dirty="0" smtClean="0"/>
              <a:t>• реализация </a:t>
            </a:r>
            <a:r>
              <a:rPr lang="ru-RU" sz="2400" dirty="0"/>
              <a:t>принципа взаимосвязи познавательного и речевого развития детей;</a:t>
            </a:r>
          </a:p>
          <a:p>
            <a:r>
              <a:rPr lang="ru-RU" sz="2400" dirty="0" smtClean="0"/>
              <a:t>• организация </a:t>
            </a:r>
            <a:r>
              <a:rPr lang="ru-RU" sz="2400" dirty="0"/>
              <a:t>активной речевой практики каждого ребенка в разных видах деятельности с учетом его возрастных и индивидуальных особенностей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9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Технология</a:t>
            </a:r>
            <a:r>
              <a:rPr lang="ru-RU" sz="2800" dirty="0"/>
              <a:t> – это совокупность приёмов, применяемых в каком либо деле, искусстве, мастерстве </a:t>
            </a:r>
            <a:endParaRPr lang="ru-RU" sz="2800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толковый словарь</a:t>
            </a:r>
            <a:r>
              <a:rPr lang="ru-RU" sz="2800" dirty="0" smtClean="0"/>
              <a:t>).</a:t>
            </a:r>
          </a:p>
          <a:p>
            <a:endParaRPr lang="ru-RU" sz="2800" dirty="0"/>
          </a:p>
          <a:p>
            <a:r>
              <a:rPr lang="ru-RU" sz="2800" dirty="0"/>
              <a:t>Технологии речевого развития:</a:t>
            </a:r>
          </a:p>
          <a:p>
            <a:r>
              <a:rPr lang="ru-RU" sz="2800" dirty="0" smtClean="0"/>
              <a:t></a:t>
            </a:r>
            <a:r>
              <a:rPr lang="ru-RU" sz="2800" dirty="0"/>
              <a:t>	проектная деятельность</a:t>
            </a:r>
          </a:p>
          <a:p>
            <a:r>
              <a:rPr lang="ru-RU" sz="2800" dirty="0"/>
              <a:t>	технология портфолио</a:t>
            </a:r>
          </a:p>
          <a:p>
            <a:r>
              <a:rPr lang="ru-RU" sz="2800" dirty="0"/>
              <a:t>	исследовательская деятельность, коллекционирование</a:t>
            </a:r>
          </a:p>
          <a:p>
            <a:r>
              <a:rPr lang="ru-RU" sz="2800" dirty="0"/>
              <a:t>	игровые технологии</a:t>
            </a:r>
          </a:p>
          <a:p>
            <a:r>
              <a:rPr lang="ru-RU" sz="2800" dirty="0"/>
              <a:t>	информационно-коммуникационные технологии</a:t>
            </a:r>
          </a:p>
          <a:p>
            <a:r>
              <a:rPr lang="ru-RU" sz="2800" dirty="0"/>
              <a:t>	технология проблемного обучения</a:t>
            </a:r>
          </a:p>
          <a:p>
            <a:r>
              <a:rPr lang="ru-RU" sz="2800" dirty="0"/>
              <a:t>	альтернативные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3472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Метод проектов</a:t>
            </a:r>
          </a:p>
          <a:p>
            <a:r>
              <a:rPr lang="ru-RU" sz="2400" dirty="0"/>
              <a:t>Рекомендуется	проводить   с	</a:t>
            </a:r>
            <a:r>
              <a:rPr lang="ru-RU" sz="2400" dirty="0" smtClean="0"/>
              <a:t>дошкольниками </a:t>
            </a:r>
            <a:r>
              <a:rPr lang="ru-RU" sz="2400" dirty="0" err="1" smtClean="0"/>
              <a:t>монопроекты</a:t>
            </a:r>
            <a:r>
              <a:rPr lang="ru-RU" sz="2400" dirty="0"/>
              <a:t>,   содержание	</a:t>
            </a:r>
            <a:r>
              <a:rPr lang="ru-RU" sz="2400" dirty="0" smtClean="0"/>
              <a:t> которых </a:t>
            </a:r>
            <a:r>
              <a:rPr lang="ru-RU" sz="2400" dirty="0"/>
              <a:t>ограничивается рамками одной  образовательной области и интегрированные </a:t>
            </a:r>
            <a:r>
              <a:rPr lang="ru-RU" sz="2400" dirty="0" smtClean="0"/>
              <a:t>проекты, в </a:t>
            </a:r>
            <a:r>
              <a:rPr lang="ru-RU" sz="2400" dirty="0"/>
              <a:t>которых решаются задачи из разных образовательных областей программы.	</a:t>
            </a:r>
          </a:p>
          <a:p>
            <a:r>
              <a:rPr lang="ru-RU" sz="2400" b="1" dirty="0" smtClean="0"/>
              <a:t>Темы  </a:t>
            </a:r>
            <a:r>
              <a:rPr lang="ru-RU" sz="2400" b="1" dirty="0"/>
              <a:t>могут быть следующие: </a:t>
            </a:r>
            <a:endParaRPr lang="ru-RU" sz="2400" b="1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Со  словами	поиграем  –  много	нового  узнаем»,	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Раз  –  словечко,  два  –	словечко»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Использование приемов мнемотехники для развития монологической речи» </a:t>
            </a:r>
          </a:p>
          <a:p>
            <a:r>
              <a:rPr lang="ru-RU" sz="2400" dirty="0" smtClean="0"/>
              <a:t> «</a:t>
            </a:r>
            <a:r>
              <a:rPr lang="ru-RU" sz="2400" dirty="0"/>
              <a:t>Путешествие в </a:t>
            </a:r>
            <a:r>
              <a:rPr lang="ru-RU" sz="2400" dirty="0" err="1" smtClean="0"/>
              <a:t>Читалию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Как рождается книга</a:t>
            </a:r>
            <a:r>
              <a:rPr lang="ru-RU" sz="2400" dirty="0" smtClean="0"/>
              <a:t>?»</a:t>
            </a:r>
          </a:p>
          <a:p>
            <a:r>
              <a:rPr lang="ru-RU" sz="2400" dirty="0" smtClean="0"/>
              <a:t> «</a:t>
            </a:r>
            <a:r>
              <a:rPr lang="ru-RU" sz="2400" dirty="0"/>
              <a:t>Трудно ли быть </a:t>
            </a:r>
            <a:r>
              <a:rPr lang="ru-RU" sz="2400" dirty="0" smtClean="0"/>
              <a:t>вежливым?»</a:t>
            </a:r>
          </a:p>
          <a:p>
            <a:r>
              <a:rPr lang="ru-RU" sz="2400" dirty="0" smtClean="0"/>
              <a:t> «</a:t>
            </a:r>
            <a:r>
              <a:rPr lang="ru-RU" sz="2400" dirty="0"/>
              <a:t>Спор хороший и </a:t>
            </a:r>
            <a:r>
              <a:rPr lang="ru-RU" sz="2400" dirty="0" smtClean="0"/>
              <a:t>плохой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74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2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	младшей группе </a:t>
            </a:r>
            <a:endParaRPr lang="ru-RU" sz="2400" b="1" dirty="0" smtClean="0"/>
          </a:p>
          <a:p>
            <a:r>
              <a:rPr lang="ru-RU" sz="2400" b="1" dirty="0" smtClean="0"/>
              <a:t>С</a:t>
            </a:r>
            <a:r>
              <a:rPr lang="ru-RU" sz="2400" dirty="0" smtClean="0"/>
              <a:t>ерии </a:t>
            </a:r>
            <a:r>
              <a:rPr lang="ru-RU" sz="2400" dirty="0"/>
              <a:t>образовательных ситуаций: </a:t>
            </a:r>
          </a:p>
          <a:p>
            <a:r>
              <a:rPr lang="ru-RU" sz="2400" dirty="0" smtClean="0"/>
              <a:t> «</a:t>
            </a:r>
            <a:r>
              <a:rPr lang="ru-RU" sz="2400" dirty="0"/>
              <a:t>Прогулка куклы Кати» (подбор верхней одежды и одевание куклы в соответствии с сезоном, подбор игрушек для игр на прогулке, знакомство с правилами безопасности при выходе на прогулку); </a:t>
            </a:r>
            <a:r>
              <a:rPr lang="ru-RU" sz="2400" dirty="0" smtClean="0"/>
              <a:t>-  -  «</a:t>
            </a:r>
            <a:r>
              <a:rPr lang="ru-RU" sz="2400" dirty="0"/>
              <a:t>Поможем малышам (животным) найти мам» (узнавание, называние и установление соответствия взрослых животных и их детенышей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знакомство с внешними </a:t>
            </a:r>
            <a:endParaRPr lang="ru-RU" sz="2400" dirty="0" smtClean="0"/>
          </a:p>
          <a:p>
            <a:r>
              <a:rPr lang="ru-RU" sz="2400" dirty="0" smtClean="0"/>
              <a:t>особенностями </a:t>
            </a:r>
            <a:r>
              <a:rPr lang="ru-RU" sz="2400" dirty="0"/>
              <a:t>домашних </a:t>
            </a:r>
            <a:endParaRPr lang="ru-RU" sz="2400" dirty="0" smtClean="0"/>
          </a:p>
          <a:p>
            <a:r>
              <a:rPr lang="ru-RU" sz="2400" dirty="0" smtClean="0"/>
              <a:t>животных </a:t>
            </a:r>
            <a:r>
              <a:rPr lang="ru-RU" sz="2400" dirty="0"/>
              <a:t>и </a:t>
            </a:r>
            <a:r>
              <a:rPr lang="ru-RU" sz="2400" dirty="0" smtClean="0"/>
              <a:t>некоторыми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правилами обращения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ними</a:t>
            </a:r>
            <a:r>
              <a:rPr lang="ru-RU" sz="2400" dirty="0" smtClean="0"/>
              <a:t>) </a:t>
            </a:r>
            <a:r>
              <a:rPr lang="ru-RU" sz="2400" dirty="0"/>
              <a:t>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57" y="3134175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средней </a:t>
            </a:r>
            <a:r>
              <a:rPr lang="ru-RU" sz="3200" b="1" dirty="0" smtClean="0"/>
              <a:t>группе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Примерные темы проектов для детей средней группы: «Зачем людям транспорт?»,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Камень, ножницы, бумага»,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Как человек </a:t>
            </a:r>
            <a:r>
              <a:rPr lang="ru-RU" sz="3200" dirty="0" smtClean="0"/>
              <a:t>узнает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время?»,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Зачем человек </a:t>
            </a:r>
            <a:endParaRPr lang="ru-RU" sz="3200" dirty="0" smtClean="0"/>
          </a:p>
          <a:p>
            <a:r>
              <a:rPr lang="ru-RU" sz="3200" dirty="0" smtClean="0"/>
              <a:t>придумал </a:t>
            </a:r>
            <a:r>
              <a:rPr lang="ru-RU" sz="3200" dirty="0"/>
              <a:t>посуду?»,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Почему сок, </a:t>
            </a:r>
            <a:endParaRPr lang="ru-RU" sz="3200" dirty="0" smtClean="0"/>
          </a:p>
          <a:p>
            <a:r>
              <a:rPr lang="ru-RU" sz="3200" dirty="0" smtClean="0"/>
              <a:t>вода</a:t>
            </a:r>
            <a:r>
              <a:rPr lang="ru-RU" sz="3200" dirty="0"/>
              <a:t>, </a:t>
            </a:r>
            <a:r>
              <a:rPr lang="ru-RU" sz="3200" dirty="0" smtClean="0"/>
              <a:t>молоко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разного цвета?»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38" y="3068960"/>
            <a:ext cx="4749842" cy="35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Проекты для детей </a:t>
            </a:r>
            <a:r>
              <a:rPr lang="ru-RU" sz="2800" b="1" dirty="0"/>
              <a:t>старшего дошкольного возраста </a:t>
            </a:r>
            <a:r>
              <a:rPr lang="ru-RU" sz="2800" dirty="0"/>
              <a:t>характеризуются познавательной и социально-нравственной направленностью тематики: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Если с другом вышел в путь...»,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Добрые слова в день рождения</a:t>
            </a:r>
            <a:r>
              <a:rPr lang="ru-RU" sz="2800" dirty="0" smtClean="0"/>
              <a:t>»,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«Тайна третьей </a:t>
            </a:r>
            <a:endParaRPr lang="ru-RU" sz="2800" dirty="0" smtClean="0"/>
          </a:p>
          <a:p>
            <a:r>
              <a:rPr lang="ru-RU" sz="2800" dirty="0" smtClean="0"/>
              <a:t>планеты»,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«Как открыть </a:t>
            </a:r>
            <a:endParaRPr lang="ru-RU" sz="2800" dirty="0" smtClean="0"/>
          </a:p>
          <a:p>
            <a:r>
              <a:rPr lang="ru-RU" sz="2800" dirty="0" smtClean="0"/>
              <a:t>книжный </a:t>
            </a:r>
            <a:r>
              <a:rPr lang="ru-RU" sz="2800" dirty="0"/>
              <a:t>гипермаркет?»,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Жалобная </a:t>
            </a:r>
            <a:r>
              <a:rPr lang="ru-RU" sz="2800" dirty="0" smtClean="0"/>
              <a:t>книга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природы».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140968"/>
            <a:ext cx="4752528" cy="35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1408</Words>
  <Application>Microsoft Office PowerPoint</Application>
  <PresentationFormat>Экран (4:3)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Wingdings</vt:lpstr>
      <vt:lpstr>Тема Office</vt:lpstr>
      <vt:lpstr>   «Использование инновационных технологий в образовательной деятельности по речевому развитию детей дошкольного возраста в контексте  ФГОС ДО»  подготовила старший воспитатель Егорова А.П.</vt:lpstr>
      <vt:lpstr>Презентация PowerPoint</vt:lpstr>
      <vt:lpstr>        Причины появления инноваций в дошкольном образовании:    1. научные исследования;  2. социокультурная среда – потребность дошкольных образовательных учреждений в новых педагогических системах;  3. творческая вариативность педагогов;  4. заинтересованность родителей в достижении положительной динамики в развитии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«Экология»</dc:title>
  <dc:creator>МКДОУ дс 353</dc:creator>
  <cp:lastModifiedBy>луша</cp:lastModifiedBy>
  <cp:revision>31</cp:revision>
  <dcterms:modified xsi:type="dcterms:W3CDTF">2020-03-01T05:57:42Z</dcterms:modified>
</cp:coreProperties>
</file>