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3" r:id="rId3"/>
    <p:sldId id="257" r:id="rId4"/>
    <p:sldId id="304" r:id="rId5"/>
    <p:sldId id="261" r:id="rId6"/>
    <p:sldId id="308" r:id="rId7"/>
    <p:sldId id="296" r:id="rId8"/>
    <p:sldId id="269" r:id="rId9"/>
    <p:sldId id="309" r:id="rId10"/>
    <p:sldId id="310" r:id="rId11"/>
    <p:sldId id="292" r:id="rId12"/>
    <p:sldId id="286" r:id="rId13"/>
    <p:sldId id="301" r:id="rId14"/>
    <p:sldId id="302" r:id="rId15"/>
    <p:sldId id="303" r:id="rId16"/>
    <p:sldId id="305" r:id="rId17"/>
    <p:sldId id="289" r:id="rId18"/>
    <p:sldId id="307" r:id="rId19"/>
    <p:sldId id="271" r:id="rId20"/>
    <p:sldId id="272" r:id="rId21"/>
    <p:sldId id="275" r:id="rId22"/>
    <p:sldId id="29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D62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1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190595-CBEB-4026-B41F-5A82731317A7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ED367-4A7A-40A5-B30B-FCBAED19FB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190595-CBEB-4026-B41F-5A82731317A7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ED367-4A7A-40A5-B30B-FCBAED19F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190595-CBEB-4026-B41F-5A82731317A7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ED367-4A7A-40A5-B30B-FCBAED19F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190595-CBEB-4026-B41F-5A82731317A7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ED367-4A7A-40A5-B30B-FCBAED19F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190595-CBEB-4026-B41F-5A82731317A7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ED367-4A7A-40A5-B30B-FCBAED19FB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190595-CBEB-4026-B41F-5A82731317A7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ED367-4A7A-40A5-B30B-FCBAED19F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190595-CBEB-4026-B41F-5A82731317A7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ED367-4A7A-40A5-B30B-FCBAED19F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190595-CBEB-4026-B41F-5A82731317A7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ED367-4A7A-40A5-B30B-FCBAED19F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190595-CBEB-4026-B41F-5A82731317A7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ED367-4A7A-40A5-B30B-FCBAED19FB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190595-CBEB-4026-B41F-5A82731317A7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ED367-4A7A-40A5-B30B-FCBAED19F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190595-CBEB-4026-B41F-5A82731317A7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BED367-4A7A-40A5-B30B-FCBAED19FB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B190595-CBEB-4026-B41F-5A82731317A7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2BED367-4A7A-40A5-B30B-FCBAED19FB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6048" y="621314"/>
            <a:ext cx="7406640" cy="1871582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rgbClr val="D62A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3600" dirty="0" smtClean="0">
                <a:solidFill>
                  <a:srgbClr val="D62A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как средство </a:t>
            </a:r>
          </a:p>
          <a:p>
            <a:pPr algn="ctr"/>
            <a:r>
              <a:rPr lang="ru-RU" sz="3600" dirty="0" smtClean="0">
                <a:solidFill>
                  <a:srgbClr val="D62A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познавательных способностей воспитанников.</a:t>
            </a:r>
          </a:p>
          <a:p>
            <a:pPr algn="ctr"/>
            <a:endParaRPr lang="ru-RU" sz="3600" dirty="0" smtClean="0">
              <a:solidFill>
                <a:srgbClr val="D62A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 smtClean="0">
              <a:solidFill>
                <a:srgbClr val="D62ACA"/>
              </a:solidFill>
            </a:endParaRPr>
          </a:p>
          <a:p>
            <a:pPr algn="ctr"/>
            <a:endParaRPr lang="ru-RU" sz="1400" dirty="0">
              <a:solidFill>
                <a:srgbClr val="D62ACA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3105835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dirty="0">
              <a:solidFill>
                <a:srgbClr val="6600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dirty="0" smtClean="0">
              <a:solidFill>
                <a:srgbClr val="6600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dirty="0">
              <a:solidFill>
                <a:srgbClr val="6600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dirty="0" smtClean="0">
              <a:solidFill>
                <a:srgbClr val="66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7" y="2852936"/>
            <a:ext cx="7163421" cy="3834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992888" cy="3168352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Подводя </a:t>
            </a:r>
            <a:r>
              <a:rPr lang="ru-RU" sz="20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итог, можно сказать, что плюсы работы над созданием </a:t>
            </a:r>
            <a:r>
              <a:rPr lang="ru-RU" sz="20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0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неоспоримы. Создание </a:t>
            </a:r>
            <a:r>
              <a:rPr lang="ru-RU" sz="20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0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позволяет всесторонне смотреть на проблему, ставить задачи и решать их, творчески подходя к вопросу организации, подбору информации и способов ее оформления</a:t>
            </a:r>
            <a:r>
              <a:rPr lang="ru-RU" sz="20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Так же </a:t>
            </a:r>
            <a:r>
              <a:rPr lang="ru-RU" sz="20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0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обеспечивает развитие ребенка в 5 взаимодополняющих образовательных областях, дает возможность для его позитивной социализации, личностного развития, развития инициативы и творческих возможностей на основе сотрудничества со взрослыми и сверстниками.</a:t>
            </a:r>
            <a:br>
              <a:rPr lang="ru-RU" sz="20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66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996952"/>
            <a:ext cx="5980521" cy="359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81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99760" cy="65998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DSC_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57166"/>
            <a:ext cx="7693841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4664"/>
            <a:ext cx="7584843" cy="5688632"/>
          </a:xfrm>
        </p:spPr>
      </p:pic>
    </p:spTree>
    <p:extLst>
      <p:ext uri="{BB962C8B-B14F-4D97-AF65-F5344CB8AC3E}">
        <p14:creationId xmlns:p14="http://schemas.microsoft.com/office/powerpoint/2010/main" val="2666252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7776864" cy="5832648"/>
          </a:xfrm>
        </p:spPr>
      </p:pic>
    </p:spTree>
    <p:extLst>
      <p:ext uri="{BB962C8B-B14F-4D97-AF65-F5344CB8AC3E}">
        <p14:creationId xmlns:p14="http://schemas.microsoft.com/office/powerpoint/2010/main" val="4244648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8370"/>
            <a:ext cx="8621573" cy="6462296"/>
          </a:xfrm>
        </p:spPr>
      </p:pic>
    </p:spTree>
    <p:extLst>
      <p:ext uri="{BB962C8B-B14F-4D97-AF65-F5344CB8AC3E}">
        <p14:creationId xmlns:p14="http://schemas.microsoft.com/office/powerpoint/2010/main" val="3138261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8"/>
          <a:stretch/>
        </p:blipFill>
        <p:spPr>
          <a:xfrm>
            <a:off x="323528" y="692696"/>
            <a:ext cx="8416254" cy="5040560"/>
          </a:xfrm>
        </p:spPr>
      </p:pic>
    </p:spTree>
    <p:extLst>
      <p:ext uri="{BB962C8B-B14F-4D97-AF65-F5344CB8AC3E}">
        <p14:creationId xmlns:p14="http://schemas.microsoft.com/office/powerpoint/2010/main" val="1257605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7200" b="1" dirty="0" smtClean="0">
                <a:solidFill>
                  <a:srgbClr val="D62ACA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b="1" dirty="0">
              <a:solidFill>
                <a:srgbClr val="D62AC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856000"/>
            <a:ext cx="7497762" cy="114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02742" y="489733"/>
            <a:ext cx="7956103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D62ACA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Зачем</a:t>
            </a:r>
            <a:r>
              <a:rPr lang="en-US" sz="2000" b="1" dirty="0">
                <a:solidFill>
                  <a:srgbClr val="D62ACA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D62ACA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нужен</a:t>
            </a:r>
            <a:r>
              <a:rPr lang="en-US" sz="2000" b="1" dirty="0">
                <a:solidFill>
                  <a:srgbClr val="D62ACA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D62ACA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лэпбук</a:t>
            </a:r>
            <a:r>
              <a:rPr lang="en-US" sz="2000" b="1" dirty="0">
                <a:solidFill>
                  <a:srgbClr val="D62ACA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ru-RU" sz="2000" b="1" dirty="0">
              <a:solidFill>
                <a:srgbClr val="D62ACA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D62ACA"/>
              </a:solidFill>
              <a:latin typeface="Segoe Print" pitchFamily="2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1. 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омогает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ребенку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своему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желанию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организовать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информацию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изучаемой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лучше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понять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запомнить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материал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особенно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ребенок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визуал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2. 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отличный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повторения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пройденного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любое удобное время ребенок просто открывает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лэпбук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с радостью повторяет пройденное, рассматривая сделанную своими же руками книжку.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Ребенок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научится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самостоятельно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собирать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организовывать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информацию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Лэпбук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хорошо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ходит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занятий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группах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где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одновременно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обучаются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разных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возрастов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Можно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выбрать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задания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силу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каждому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малышей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кармашки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карточками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или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фигурками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животных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например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старшим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детям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задания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подразумевающие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умение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писать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т.д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сделать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такую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коллективную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книжку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 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 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лэпбука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является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одним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видов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совместной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деятельности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взрослого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может быть еще и формой представления итогов проекта или тематической недели.</a:t>
            </a:r>
          </a:p>
        </p:txBody>
      </p:sp>
    </p:spTree>
    <p:extLst>
      <p:ext uri="{BB962C8B-B14F-4D97-AF65-F5344CB8AC3E}">
        <p14:creationId xmlns:p14="http://schemas.microsoft.com/office/powerpoint/2010/main" val="1229730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n w="1905"/>
                <a:solidFill>
                  <a:srgbClr val="D62AC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905"/>
                <a:solidFill>
                  <a:srgbClr val="D62AC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905"/>
                <a:solidFill>
                  <a:srgbClr val="D62AC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905"/>
                <a:solidFill>
                  <a:srgbClr val="D62AC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428604"/>
            <a:ext cx="7498080" cy="5819796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активизирует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 детей </a:t>
            </a:r>
            <a:r>
              <a:rPr lang="ru-RU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интерес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 познавательной деятельности;</a:t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2.Появляется возможность </a:t>
            </a:r>
            <a:r>
              <a:rPr lang="ru-RU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проявить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себя </a:t>
            </a:r>
            <a:r>
              <a:rPr lang="ru-RU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каждому ребёнку!</a:t>
            </a:r>
            <a:br>
              <a:rPr lang="ru-RU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 Помогает детям </a:t>
            </a:r>
            <a:r>
              <a:rPr lang="ru-RU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лучше понять и запомнить информацию ;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позволяет </a:t>
            </a:r>
            <a:r>
              <a:rPr lang="ru-RU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сохранить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собранный </a:t>
            </a:r>
            <a:r>
              <a:rPr lang="ru-RU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материал;</a:t>
            </a:r>
            <a:br>
              <a:rPr lang="ru-RU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 просто </a:t>
            </a:r>
            <a:r>
              <a:rPr lang="ru-RU" altLang="ru-RU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интересное и творческое занятие</a:t>
            </a:r>
            <a:r>
              <a:rPr lang="ru-RU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332656"/>
            <a:ext cx="7498080" cy="591574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Федеральный государственный стандарт дошкольного образования 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(ФГОС ДО)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ориентирует нас, педагогов, на создание благоприятных условий для развития воспитанников в соответствии с их возрастными и индивидуальными особенностями и склонностями, развития способностей и творческого потенциала каждого ребенка как субъекта отношений с самим собой, другими детьми, взрослыми и окружающим миром.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852936"/>
            <a:ext cx="4476692" cy="3674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D62ACA"/>
                </a:solidFill>
                <a:effectLst/>
                <a:latin typeface="Times New Roman" pitchFamily="18" charset="0"/>
                <a:cs typeface="Times New Roman" pitchFamily="18" charset="0"/>
              </a:rPr>
              <a:t>ПРЕИМУЩЕСТВА    ЛЭПБУКА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ребенок самостоятельно собирает  нужную информацию</a:t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-  Побуждает интерес у детей к познавательному развитию</a:t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-  Может разнообразить занятие или совместную деятельность со взрослым</a:t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 Развивает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креативность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творческое мышление, речь</a:t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 Объединяет детей для увлекательного и полезного занятия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357166"/>
            <a:ext cx="7498080" cy="589123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привлекает детей своей необычной формой, ярким цветом и разнообразием материала. Каждый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уникален, нет правильного или неправильного метода его создания.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над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лэпбуком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достаточно разнообразна, опирается на принцип "ничего готового детям" и создает условия для совершения самостоятельных, пусть и незначительных пока, открытий. Очень важно создать для каждого ребенка ситуацию успеха и показать значимость вклада каждого ребенка в большое общее дело.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404664"/>
            <a:ext cx="7498080" cy="5843736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</a:rPr>
              <a:t>Лэпбук</a:t>
            </a:r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дает возможность для  позитивной социализации,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личностного развития,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развития инициативы и творческих возможностей</a:t>
            </a:r>
          </a:p>
          <a:p>
            <a:pPr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   на основе сотрудничества со     взрослыми и сверстниками.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568952" cy="562074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ru-RU" sz="27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D62ACA"/>
                </a:solidFill>
                <a:latin typeface="Georgia" panose="02040502050405020303" pitchFamily="18" charset="0"/>
              </a:rPr>
              <a:t>Что такое </a:t>
            </a:r>
            <a:r>
              <a:rPr lang="ru-RU" sz="3600" b="1" dirty="0" err="1" smtClean="0">
                <a:solidFill>
                  <a:srgbClr val="D62ACA"/>
                </a:solidFill>
                <a:latin typeface="Georgia" panose="02040502050405020303" pitchFamily="18" charset="0"/>
              </a:rPr>
              <a:t>лэпбук</a:t>
            </a:r>
            <a:r>
              <a:rPr lang="ru-RU" sz="3600" b="1" dirty="0" smtClean="0">
                <a:solidFill>
                  <a:srgbClr val="D62ACA"/>
                </a:solidFill>
                <a:latin typeface="Georgia" panose="02040502050405020303" pitchFamily="18" charset="0"/>
              </a:rPr>
              <a:t>?</a:t>
            </a:r>
            <a:r>
              <a:rPr lang="ru-RU" sz="2700" b="1" dirty="0" smtClean="0">
                <a:solidFill>
                  <a:srgbClr val="D62ACA"/>
                </a:solidFill>
                <a:latin typeface="Georgia" panose="02040502050405020303" pitchFamily="18" charset="0"/>
              </a:rPr>
              <a:t/>
            </a:r>
            <a:br>
              <a:rPr lang="ru-RU" sz="2700" b="1" dirty="0" smtClean="0">
                <a:solidFill>
                  <a:srgbClr val="D62ACA"/>
                </a:solidFill>
                <a:latin typeface="Georgia" panose="02040502050405020303" pitchFamily="18" charset="0"/>
              </a:rPr>
            </a:br>
            <a:r>
              <a:rPr lang="ru-RU" sz="2200" b="1" i="1" dirty="0" smtClean="0">
                <a:solidFill>
                  <a:srgbClr val="D62ACA"/>
                </a:solidFill>
                <a:latin typeface="Georgia" panose="02040502050405020303" pitchFamily="18" charset="0"/>
              </a:rPr>
              <a:t> </a:t>
            </a:r>
            <a:endParaRPr lang="ru-RU" sz="2200" dirty="0">
              <a:solidFill>
                <a:srgbClr val="D62ACA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71600" y="836712"/>
            <a:ext cx="7962088" cy="2952328"/>
          </a:xfrm>
        </p:spPr>
        <p:txBody>
          <a:bodyPr>
            <a:normAutofit lnSpcReduction="10000"/>
          </a:bodyPr>
          <a:lstStyle/>
          <a:p>
            <a:pPr fontAlgn="base"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2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сравнительно новое средство обучения.</a:t>
            </a:r>
            <a:endParaRPr lang="ru-RU" sz="2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Впервые создавать </a:t>
            </a:r>
            <a:r>
              <a:rPr lang="ru-RU" sz="2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лэпбуки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начали американцы.</a:t>
            </a:r>
          </a:p>
          <a:p>
            <a:pPr>
              <a:buNone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переводе означает- наколенная книга, досло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–колени, 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book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книга.</a:t>
            </a:r>
          </a:p>
          <a:p>
            <a:pPr>
              <a:buNone/>
            </a:pPr>
            <a:r>
              <a:rPr lang="ru-RU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интерактивная,  тематическая 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папка, которая   содержит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себе множество кармашков, окошечек, книжек раскладушек, по разному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раскрывающихся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способствует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мелкой моторики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воспитанников. </a:t>
            </a:r>
          </a:p>
          <a:p>
            <a:pPr>
              <a:buNone/>
            </a:pPr>
            <a:endParaRPr lang="ru-RU" sz="2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778" t="1682" r="3731" b="8103"/>
          <a:stretch/>
        </p:blipFill>
        <p:spPr>
          <a:xfrm>
            <a:off x="4067944" y="3645024"/>
            <a:ext cx="4680520" cy="3012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27752" cy="6545814"/>
          </a:xfrm>
        </p:spPr>
      </p:pic>
    </p:spTree>
    <p:extLst>
      <p:ext uri="{BB962C8B-B14F-4D97-AF65-F5344CB8AC3E}">
        <p14:creationId xmlns:p14="http://schemas.microsoft.com/office/powerpoint/2010/main" val="3452678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285728"/>
            <a:ext cx="7719274" cy="5962672"/>
          </a:xfrm>
        </p:spPr>
        <p:txBody>
          <a:bodyPr>
            <a:normAutofit fontScale="92500"/>
          </a:bodyPr>
          <a:lstStyle/>
          <a:p>
            <a:pPr marL="82296" lvl="0" indent="0" algn="ctr">
              <a:buNone/>
            </a:pPr>
            <a:r>
              <a:rPr lang="ru-RU" sz="3100" dirty="0" err="1" smtClean="0">
                <a:solidFill>
                  <a:srgbClr val="D62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sz="3100" dirty="0" smtClean="0">
                <a:solidFill>
                  <a:srgbClr val="D62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отвечает требованиям ФГОС ДО к предметно-развивающей среде: </a:t>
            </a:r>
          </a:p>
          <a:p>
            <a:pPr marL="82296" lvl="0" indent="0"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информативен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82296" lvl="0" indent="0"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полифункционален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способствует развитию творчества, воображения. Пригоден к использованию одновременно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группой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детей (в том числе с участием взрослого как играющего партнера);</a:t>
            </a:r>
          </a:p>
          <a:p>
            <a:pPr marL="82296" lvl="0" indent="0">
              <a:buNone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Обладает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дидактическими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свойствами; </a:t>
            </a:r>
          </a:p>
          <a:p>
            <a:pPr marL="82296" lvl="0" indent="0">
              <a:buNone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является средством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художественно-эстетического развития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ребенка, приобщает его к миру искусства; </a:t>
            </a:r>
          </a:p>
          <a:p>
            <a:pPr lvl="0">
              <a:buFontTx/>
              <a:buChar char="-"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Вариативен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(есть несколько вариантов использования каждой его части);</a:t>
            </a:r>
          </a:p>
          <a:p>
            <a:pPr lvl="0">
              <a:buFontTx/>
              <a:buChar char="-"/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Его структура и содержание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доступно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воспитанником дошкольного возраста; </a:t>
            </a:r>
          </a:p>
          <a:p>
            <a:pPr lvl="0">
              <a:buFontTx/>
              <a:buChar char="-"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Обеспечивает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игровую, познавательную, исследовательскую и творческую активность всех воспитанников.</a:t>
            </a:r>
            <a:endParaRPr lang="ru-RU" sz="2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320"/>
            <a:ext cx="7818072" cy="6107008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D62AC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1800" dirty="0" err="1">
                <a:solidFill>
                  <a:srgbClr val="D62AC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1800" dirty="0">
                <a:solidFill>
                  <a:srgbClr val="D62AC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решает следующие задачи:</a:t>
            </a:r>
            <a:br>
              <a:rPr lang="ru-RU" sz="1800" dirty="0">
                <a:solidFill>
                  <a:srgbClr val="D62AC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D62AC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D62AC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интересов и познавательных действий ребёнка в различных видах деятельности</a:t>
            </a:r>
            <a: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Обогащение </a:t>
            </a:r>
            <a: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образовательной среды, которая представляет собой систему условий социализации и индивидуализации детей</a:t>
            </a:r>
            <a: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Оказание </a:t>
            </a:r>
            <a: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ребёнку по своему желанию организовать информацию по изучаемому объекту или теме и лучше понять и запомнить материал</a:t>
            </a:r>
            <a: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Повторение </a:t>
            </a:r>
            <a: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пройденного (в любое удобное время ребёнок просто открывает </a:t>
            </a:r>
            <a:r>
              <a:rPr lang="ru-RU" sz="1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с радостью повторяет пройденное, рассматривая сделанную своими же руками книжку</a:t>
            </a:r>
            <a: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b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ребёнка самостоятельно собирать и организовывать информацию</a:t>
            </a:r>
            <a: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</a:t>
            </a:r>
            <a: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индивидуализации образовательного процесса (</a:t>
            </a:r>
            <a:r>
              <a:rPr lang="ru-RU" sz="1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позволяет выбрать задание под силу каждому);</a:t>
            </a:r>
            <a:b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самостоятельной деятельности.</a:t>
            </a:r>
            <a:br>
              <a:rPr lang="ru-RU" sz="1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66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2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764704"/>
            <a:ext cx="7962088" cy="5472608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2400" b="1" dirty="0" err="1" smtClean="0">
                <a:solidFill>
                  <a:srgbClr val="D62A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400" b="1" dirty="0" smtClean="0">
                <a:solidFill>
                  <a:srgbClr val="D62A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обеспечивает:</a:t>
            </a:r>
          </a:p>
          <a:p>
            <a:pPr lvl="0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образовательной деятельности на основе взаимодействия взрослых с детьми, ориентированного на интересы и возможности каждого ребенка;</a:t>
            </a:r>
          </a:p>
          <a:p>
            <a:pPr lvl="0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любознательности, познавательной мотивации и образовательной активности;</a:t>
            </a:r>
          </a:p>
          <a:p>
            <a:pPr lvl="0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воображения, творческой активности и инициативы, в том числе речевой;</a:t>
            </a:r>
          </a:p>
          <a:p>
            <a:pPr lvl="0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выбора детьми материалов, видов активности, участников совместной деятельности и общения;</a:t>
            </a:r>
          </a:p>
          <a:p>
            <a:pPr lvl="0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участия родителей в образовательной деятельности.</a:t>
            </a:r>
          </a:p>
          <a:p>
            <a:pPr lvl="0"/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712968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 smtClean="0">
                <a:solidFill>
                  <a:srgbClr val="D62ACA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700" dirty="0" smtClean="0">
                <a:solidFill>
                  <a:srgbClr val="D62ACA"/>
                </a:solidFill>
                <a:latin typeface="Times New Roman" pitchFamily="18" charset="0"/>
                <a:cs typeface="Times New Roman" pitchFamily="18" charset="0"/>
              </a:rPr>
              <a:t> – вид совместной  деятельности взрослого и ребенка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692696"/>
            <a:ext cx="7890080" cy="5976664"/>
          </a:xfrm>
        </p:spPr>
        <p:txBody>
          <a:bodyPr>
            <a:normAutofit fontScale="47500" lnSpcReduction="20000"/>
          </a:bodyPr>
          <a:lstStyle/>
          <a:p>
            <a:pPr marL="82296" indent="0">
              <a:buNone/>
            </a:pP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ru-RU" sz="4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отвечает основным тезисам партнёрской деятельности взрослого с детьми.</a:t>
            </a:r>
          </a:p>
          <a:p>
            <a:pPr marL="82296" indent="0">
              <a:buNone/>
            </a:pPr>
            <a:r>
              <a:rPr lang="ru-RU" sz="4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 - включенность воспитателя в деятельность наравне с детьми;</a:t>
            </a:r>
          </a:p>
          <a:p>
            <a:pPr marL="82296" indent="0">
              <a:buNone/>
            </a:pPr>
            <a:r>
              <a:rPr lang="ru-RU" sz="4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добровольное присоединение дошкольников к деятельности (без психического и дисциплинарного принуждения);</a:t>
            </a:r>
          </a:p>
          <a:p>
            <a:pPr marL="82296" indent="0">
              <a:buNone/>
            </a:pPr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свободное общение и перемещение детей во время деятельности (при соответствии организации рабочего пространства);</a:t>
            </a:r>
          </a:p>
          <a:p>
            <a:pPr marL="82296" indent="0">
              <a:buNone/>
            </a:pPr>
            <a:r>
              <a:rPr lang="ru-RU" sz="4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открытый временной конец деятельности (каждый работает в своем темпе).</a:t>
            </a:r>
          </a:p>
          <a:p>
            <a:pPr marL="82296" indent="0">
              <a:buNone/>
            </a:pPr>
            <a:endParaRPr lang="ru-RU" sz="4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эффективное средство для привлечения родителей к сотрудничеству. </a:t>
            </a:r>
          </a:p>
          <a:p>
            <a:endParaRPr lang="ru-RU" sz="4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Родители обеспечивают поддержку: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организационную (экскурсии, походы)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техническую (фото, видео)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информационную (сбор информации для </a:t>
            </a:r>
            <a:r>
              <a:rPr lang="ru-RU" sz="4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мотивационную (поддерживание интереса,    уверенности в успехе)</a:t>
            </a:r>
          </a:p>
          <a:p>
            <a:pPr>
              <a:buNone/>
            </a:pPr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9124" y="620688"/>
            <a:ext cx="7746064" cy="2952328"/>
          </a:xfrm>
        </p:spPr>
        <p:txBody>
          <a:bodyPr>
            <a:noAutofit/>
          </a:bodyPr>
          <a:lstStyle/>
          <a:p>
            <a:r>
              <a:rPr lang="ru-RU" sz="2200" dirty="0" err="1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2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привлекает совей необычной формой, ярким цветом и разнообразием материала</a:t>
            </a:r>
            <a:r>
              <a:rPr lang="ru-RU" sz="22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Каждый </a:t>
            </a:r>
            <a:r>
              <a:rPr lang="ru-RU" sz="22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2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уникален, нет правильного или неправильного метода его создания</a:t>
            </a:r>
            <a:r>
              <a:rPr lang="ru-RU" sz="22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</a:t>
            </a:r>
            <a:r>
              <a:rPr lang="ru-RU" sz="22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лэпбуком</a:t>
            </a:r>
            <a:r>
              <a:rPr lang="ru-RU" sz="22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достаточно разнообразна, опирается на принцип "ничего готового детям" и создает условия для совершения самостоятельных, пусть и незначительных пока, открытий</a:t>
            </a:r>
            <a:r>
              <a:rPr lang="ru-RU" sz="22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важно создать для каждого ребенка ситуацию успеха и показать значимость вклада каждого ребенка в большое общее дело</a:t>
            </a:r>
            <a:r>
              <a:rPr lang="ru-RU" sz="2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475" y="3356992"/>
            <a:ext cx="5041713" cy="33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696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965</TotalTime>
  <Words>444</Words>
  <Application>Microsoft Office PowerPoint</Application>
  <PresentationFormat>Экран (4:3)</PresentationFormat>
  <Paragraphs>71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Corbel</vt:lpstr>
      <vt:lpstr>Georgia</vt:lpstr>
      <vt:lpstr>Gill Sans MT</vt:lpstr>
      <vt:lpstr>Segoe Print</vt:lpstr>
      <vt:lpstr>Times New Roman</vt:lpstr>
      <vt:lpstr>Verdana</vt:lpstr>
      <vt:lpstr>Wingdings</vt:lpstr>
      <vt:lpstr>Wingdings 2</vt:lpstr>
      <vt:lpstr>Солнцестояние</vt:lpstr>
      <vt:lpstr>Презентация PowerPoint</vt:lpstr>
      <vt:lpstr>Презентация PowerPoint</vt:lpstr>
      <vt:lpstr> Что такое лэпбук?  </vt:lpstr>
      <vt:lpstr>Презентация PowerPoint</vt:lpstr>
      <vt:lpstr>Презентация PowerPoint</vt:lpstr>
      <vt:lpstr>Использование лэпбука решает следующие задачи:  - Формирование познавательных интересов и познавательных действий ребёнка в различных видах деятельности;  - Обогащение развивающей образовательной среды, которая представляет собой систему условий социализации и индивидуализации детей;  - Оказание помощи ребёнку по своему желанию организовать информацию по изучаемому объекту или теме и лучше понять и запомнить материал;  - Повторение пройденного (в любое удобное время ребёнок просто открывает лэпбук и с радостью повторяет пройденное, рассматривая сделанную своими же руками книжку);  - Формирование умения ребёнка самостоятельно собирать и организовывать информацию;  - Обеспечение индивидуализации образовательного процесса (лэпбук позволяет выбрать задание под силу каждому); Организация самостоятельной деятельности. </vt:lpstr>
      <vt:lpstr>Презентация PowerPoint</vt:lpstr>
      <vt:lpstr> Лэпбук – вид совместной  деятельности взрослого и ребенка </vt:lpstr>
      <vt:lpstr>Лэпбук привлекает совей необычной формой, ярким цветом и разнообразием материала. Каждый лэпбук уникален, нет правильного или неправильного метода его создания. Работа над лэпбуком достаточно разнообразна, опирается на принцип "ничего готового детям" и создает условия для совершения самостоятельных, пусть и незначительных пока, открытий.  Очень важно создать для каждого ребенка ситуацию успеха и показать значимость вклада каждого ребенка в большое общее дело. </vt:lpstr>
      <vt:lpstr>   Подводя итог, можно сказать, что плюсы работы над созданием лэпбука неоспоримы. Создание лэпбука позволяет всесторонне смотреть на проблему, ставить задачи и решать их, творчески подходя к вопросу организации, подбору информации и способов ее оформления.    Так же создание лэпбука обеспечивает развитие ребенка в 5 взаимодополняющих образовательных областях, дает возможность для его позитивной социализации, личностного развития, развития инициативы и творческих возможностей на основе сотрудничества со взрослыми и сверстниками.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ПРЕИМУЩЕСТВА    ЛЭПБУКА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общеобразовательное учреждение  Козловская основная общеобразовательная школа, дошкольная ступень образования  Бутурлиновского муниципального района Воронежской области</dc:title>
  <dc:creator>Ольга</dc:creator>
  <cp:lastModifiedBy>луша</cp:lastModifiedBy>
  <cp:revision>89</cp:revision>
  <cp:lastPrinted>2016-11-01T07:49:51Z</cp:lastPrinted>
  <dcterms:created xsi:type="dcterms:W3CDTF">2016-10-07T07:15:31Z</dcterms:created>
  <dcterms:modified xsi:type="dcterms:W3CDTF">2018-12-13T04:38:40Z</dcterms:modified>
</cp:coreProperties>
</file>